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64" r:id="rId5"/>
    <p:sldId id="265" r:id="rId6"/>
    <p:sldId id="277" r:id="rId7"/>
    <p:sldId id="267" r:id="rId8"/>
    <p:sldId id="258" r:id="rId9"/>
    <p:sldId id="260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4E18"/>
    <a:srgbClr val="2F5597"/>
    <a:srgbClr val="40404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4C0C0-7847-4ECA-BF5A-3CCAA0BE18A0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F563A-1564-4487-A19D-9D3927A46C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2934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8459-4F2C-4C9E-8508-DB9AB29146FF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073A-F810-4435-89F9-4B940BDB8B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138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8459-4F2C-4C9E-8508-DB9AB29146FF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073A-F810-4435-89F9-4B940BDB8B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8459-4F2C-4C9E-8508-DB9AB29146FF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073A-F810-4435-89F9-4B940BDB8B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315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8459-4F2C-4C9E-8508-DB9AB29146FF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073A-F810-4435-89F9-4B940BDB8B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325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8459-4F2C-4C9E-8508-DB9AB29146FF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073A-F810-4435-89F9-4B940BDB8B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639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8459-4F2C-4C9E-8508-DB9AB29146FF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073A-F810-4435-89F9-4B940BDB8B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017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8459-4F2C-4C9E-8508-DB9AB29146FF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073A-F810-4435-89F9-4B940BDB8B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337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856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8459-4F2C-4C9E-8508-DB9AB29146FF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073A-F810-4435-89F9-4B940BDB8B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32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8459-4F2C-4C9E-8508-DB9AB29146FF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073A-F810-4435-89F9-4B940BDB8B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282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8459-4F2C-4C9E-8508-DB9AB29146FF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073A-F810-4435-89F9-4B940BDB8B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976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8459-4F2C-4C9E-8508-DB9AB29146FF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073A-F810-4435-89F9-4B940BDB8B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03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88459-4F2C-4C9E-8508-DB9AB29146FF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7073A-F810-4435-89F9-4B940BDB8B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46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jpg"/><Relationship Id="rId2" Type="http://schemas.openxmlformats.org/officeDocument/2006/relationships/hyperlink" Target="https://www.facebook.com/ntustmo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instagram.com/studyabroadmoe/" TargetMode="External"/><Relationship Id="rId5" Type="http://schemas.openxmlformats.org/officeDocument/2006/relationships/image" Target="../media/image7.png"/><Relationship Id="rId4" Type="http://schemas.openxmlformats.org/officeDocument/2006/relationships/hyperlink" Target="http://140.111.12.171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-1" y="0"/>
            <a:ext cx="12192000" cy="52832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898101" y="1727129"/>
            <a:ext cx="103957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en-US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海 </a:t>
            </a:r>
            <a:r>
              <a:rPr lang="en-US" altLang="zh-TW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en-US" altLang="zh-TW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計畫懶人包</a:t>
            </a:r>
          </a:p>
        </p:txBody>
      </p:sp>
      <p:grpSp>
        <p:nvGrpSpPr>
          <p:cNvPr id="5" name="群組 4"/>
          <p:cNvGrpSpPr/>
          <p:nvPr/>
        </p:nvGrpSpPr>
        <p:grpSpPr>
          <a:xfrm>
            <a:off x="2469611" y="3334630"/>
            <a:ext cx="7252776" cy="667512"/>
            <a:chOff x="4059936" y="3386652"/>
            <a:chExt cx="3116582" cy="667512"/>
          </a:xfrm>
        </p:grpSpPr>
        <p:sp>
          <p:nvSpPr>
            <p:cNvPr id="4" name="平行四邊形 3"/>
            <p:cNvSpPr/>
            <p:nvPr/>
          </p:nvSpPr>
          <p:spPr>
            <a:xfrm>
              <a:off x="4059936" y="3386652"/>
              <a:ext cx="3116582" cy="667512"/>
            </a:xfrm>
            <a:prstGeom prst="parallelogram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" name="文字方塊 2"/>
            <p:cNvSpPr txBox="1"/>
            <p:nvPr/>
          </p:nvSpPr>
          <p:spPr>
            <a:xfrm>
              <a:off x="4399204" y="3482206"/>
              <a:ext cx="24380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b="1" dirty="0">
                  <a:solidFill>
                    <a:srgbClr val="40404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學海無涯勤是岸，出國交換怎麼辦？</a:t>
              </a: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266266" y="4450035"/>
            <a:ext cx="1659467" cy="1659467"/>
            <a:chOff x="5266267" y="3366301"/>
            <a:chExt cx="1659467" cy="1659467"/>
          </a:xfrm>
          <a:solidFill>
            <a:schemeClr val="accent5">
              <a:lumMod val="75000"/>
            </a:schemeClr>
          </a:solidFill>
        </p:grpSpPr>
        <p:sp>
          <p:nvSpPr>
            <p:cNvPr id="8" name="菱形 7"/>
            <p:cNvSpPr/>
            <p:nvPr/>
          </p:nvSpPr>
          <p:spPr>
            <a:xfrm>
              <a:off x="5266267" y="3366301"/>
              <a:ext cx="1659467" cy="1659467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465058" y="3934424"/>
              <a:ext cx="1261885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8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學生版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8319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圖: 人工輸入 1"/>
          <p:cNvSpPr/>
          <p:nvPr/>
        </p:nvSpPr>
        <p:spPr>
          <a:xfrm>
            <a:off x="5563" y="0"/>
            <a:ext cx="12192000" cy="6858000"/>
          </a:xfrm>
          <a:prstGeom prst="flowChartManualInpu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48640" y="585216"/>
            <a:ext cx="69557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什麼是學海計畫？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2656951" y="2499624"/>
            <a:ext cx="82978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</a:t>
            </a:r>
            <a:r>
              <a:rPr lang="zh-TW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補助</a:t>
            </a:r>
            <a:r>
              <a:rPr lang="zh-TW" alt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國內公私立大專校院</a:t>
            </a:r>
            <a:r>
              <a:rPr lang="zh-TW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（不包括軍警校院）選送學生出國</a:t>
            </a:r>
            <a:r>
              <a:rPr lang="zh-TW" alt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交換</a:t>
            </a:r>
            <a:r>
              <a:rPr lang="zh-TW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</a:p>
        </p:txBody>
      </p:sp>
      <p:pic>
        <p:nvPicPr>
          <p:cNvPr id="22" name="圖片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83293">
            <a:off x="1692712" y="2474073"/>
            <a:ext cx="869990" cy="869990"/>
          </a:xfrm>
          <a:prstGeom prst="rect">
            <a:avLst/>
          </a:prstGeom>
        </p:spPr>
      </p:pic>
      <p:grpSp>
        <p:nvGrpSpPr>
          <p:cNvPr id="45" name="群組 44"/>
          <p:cNvGrpSpPr/>
          <p:nvPr/>
        </p:nvGrpSpPr>
        <p:grpSpPr>
          <a:xfrm>
            <a:off x="1786952" y="3218108"/>
            <a:ext cx="9167859" cy="2384624"/>
            <a:chOff x="1779417" y="3429000"/>
            <a:chExt cx="9167859" cy="2384624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2176" y="4245363"/>
              <a:ext cx="1423705" cy="1423705"/>
            </a:xfrm>
            <a:prstGeom prst="rect">
              <a:avLst/>
            </a:prstGeom>
          </p:spPr>
        </p:pic>
        <p:sp>
          <p:nvSpPr>
            <p:cNvPr id="11" name="向右箭號 10"/>
            <p:cNvSpPr/>
            <p:nvPr/>
          </p:nvSpPr>
          <p:spPr>
            <a:xfrm>
              <a:off x="3766889" y="4812985"/>
              <a:ext cx="1132484" cy="36213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6" name="圖片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9417" y="4308955"/>
              <a:ext cx="1504669" cy="1504669"/>
            </a:xfrm>
            <a:prstGeom prst="rect">
              <a:avLst/>
            </a:prstGeom>
          </p:spPr>
        </p:pic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4600" y="4208528"/>
              <a:ext cx="1497374" cy="1497374"/>
            </a:xfrm>
            <a:prstGeom prst="rect">
              <a:avLst/>
            </a:prstGeom>
          </p:spPr>
        </p:pic>
        <p:grpSp>
          <p:nvGrpSpPr>
            <p:cNvPr id="31" name="群組 30"/>
            <p:cNvGrpSpPr/>
            <p:nvPr/>
          </p:nvGrpSpPr>
          <p:grpSpPr>
            <a:xfrm>
              <a:off x="9463287" y="3429000"/>
              <a:ext cx="1483989" cy="964916"/>
              <a:chOff x="10629915" y="3177527"/>
              <a:chExt cx="1483989" cy="964916"/>
            </a:xfrm>
          </p:grpSpPr>
          <p:sp>
            <p:nvSpPr>
              <p:cNvPr id="29" name="雲朵形圖說文字 28"/>
              <p:cNvSpPr/>
              <p:nvPr/>
            </p:nvSpPr>
            <p:spPr>
              <a:xfrm>
                <a:off x="10629915" y="3177527"/>
                <a:ext cx="1483989" cy="964916"/>
              </a:xfrm>
              <a:prstGeom prst="cloudCallo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30" name="圖片 29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656539">
                <a:off x="11087982" y="3295188"/>
                <a:ext cx="699659" cy="699659"/>
              </a:xfrm>
              <a:prstGeom prst="rect">
                <a:avLst/>
              </a:prstGeom>
            </p:spPr>
          </p:pic>
        </p:grpSp>
        <p:sp>
          <p:nvSpPr>
            <p:cNvPr id="44" name="向右箭號 43"/>
            <p:cNvSpPr/>
            <p:nvPr/>
          </p:nvSpPr>
          <p:spPr>
            <a:xfrm>
              <a:off x="7288684" y="4807143"/>
              <a:ext cx="1132484" cy="36213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7" name="群組 56"/>
          <p:cNvGrpSpPr/>
          <p:nvPr/>
        </p:nvGrpSpPr>
        <p:grpSpPr>
          <a:xfrm>
            <a:off x="7504389" y="6284621"/>
            <a:ext cx="4506941" cy="457200"/>
            <a:chOff x="8497755" y="6413824"/>
            <a:chExt cx="3080903" cy="457200"/>
          </a:xfrm>
        </p:grpSpPr>
        <p:grpSp>
          <p:nvGrpSpPr>
            <p:cNvPr id="52" name="群組 51"/>
            <p:cNvGrpSpPr/>
            <p:nvPr/>
          </p:nvGrpSpPr>
          <p:grpSpPr>
            <a:xfrm>
              <a:off x="8497755" y="6413824"/>
              <a:ext cx="2492711" cy="457200"/>
              <a:chOff x="8722135" y="6014911"/>
              <a:chExt cx="2492711" cy="515877"/>
            </a:xfrm>
          </p:grpSpPr>
          <p:sp>
            <p:nvSpPr>
              <p:cNvPr id="50" name="圓角矩形 49"/>
              <p:cNvSpPr/>
              <p:nvPr/>
            </p:nvSpPr>
            <p:spPr>
              <a:xfrm>
                <a:off x="8722135" y="6014911"/>
                <a:ext cx="2420994" cy="515877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51" name="文字方塊 50"/>
              <p:cNvSpPr txBox="1"/>
              <p:nvPr/>
            </p:nvSpPr>
            <p:spPr>
              <a:xfrm>
                <a:off x="8923418" y="6080835"/>
                <a:ext cx="2291428" cy="416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學</a:t>
                </a:r>
                <a:r>
                  <a:rPr lang="zh-TW" altLang="en-US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海</a:t>
                </a:r>
                <a:r>
                  <a:rPr lang="zh-TW" alt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出國</a:t>
                </a:r>
                <a:r>
                  <a:rPr lang="zh-TW" altLang="en-US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實習，</a:t>
                </a:r>
                <a:r>
                  <a:rPr lang="zh-TW" altLang="en-US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分為</a:t>
                </a:r>
                <a:r>
                  <a:rPr lang="zh-TW" alt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二</a:t>
                </a:r>
                <a:r>
                  <a:rPr lang="zh-TW" altLang="en-US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個</a:t>
                </a:r>
                <a:r>
                  <a:rPr lang="zh-TW" alt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計劃</a:t>
                </a:r>
              </a:p>
            </p:txBody>
          </p:sp>
        </p:grpSp>
        <p:sp>
          <p:nvSpPr>
            <p:cNvPr id="54" name="＞形箭號 53"/>
            <p:cNvSpPr/>
            <p:nvPr/>
          </p:nvSpPr>
          <p:spPr>
            <a:xfrm>
              <a:off x="11384064" y="6413824"/>
              <a:ext cx="194594" cy="444176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55" name="＞形箭號 54"/>
            <p:cNvSpPr/>
            <p:nvPr/>
          </p:nvSpPr>
          <p:spPr>
            <a:xfrm>
              <a:off x="11190774" y="6413824"/>
              <a:ext cx="194594" cy="444176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56" name="＞形箭號 55"/>
            <p:cNvSpPr/>
            <p:nvPr/>
          </p:nvSpPr>
          <p:spPr>
            <a:xfrm>
              <a:off x="10994335" y="6413824"/>
              <a:ext cx="194594" cy="444176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067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圖: 人工輸入 1"/>
          <p:cNvSpPr/>
          <p:nvPr/>
        </p:nvSpPr>
        <p:spPr>
          <a:xfrm>
            <a:off x="0" y="-37048"/>
            <a:ext cx="12192000" cy="6858000"/>
          </a:xfrm>
          <a:prstGeom prst="flowChartManualInpu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48640" y="585216"/>
            <a:ext cx="1034129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海出國實習有</a:t>
            </a:r>
            <a:r>
              <a:rPr lang="zh-TW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哪些計畫？</a:t>
            </a:r>
          </a:p>
        </p:txBody>
      </p:sp>
      <p:grpSp>
        <p:nvGrpSpPr>
          <p:cNvPr id="36" name="群組 35"/>
          <p:cNvGrpSpPr/>
          <p:nvPr/>
        </p:nvGrpSpPr>
        <p:grpSpPr>
          <a:xfrm>
            <a:off x="3152816" y="2804529"/>
            <a:ext cx="5882425" cy="1618488"/>
            <a:chOff x="3051048" y="3054096"/>
            <a:chExt cx="4215384" cy="1618488"/>
          </a:xfrm>
        </p:grpSpPr>
        <p:cxnSp>
          <p:nvCxnSpPr>
            <p:cNvPr id="17" name="直線接點 16"/>
            <p:cNvCxnSpPr/>
            <p:nvPr/>
          </p:nvCxnSpPr>
          <p:spPr>
            <a:xfrm>
              <a:off x="5154168" y="3054096"/>
              <a:ext cx="0" cy="39319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35" name="群組 34"/>
            <p:cNvGrpSpPr/>
            <p:nvPr/>
          </p:nvGrpSpPr>
          <p:grpSpPr>
            <a:xfrm>
              <a:off x="3051048" y="3447288"/>
              <a:ext cx="4215384" cy="1225296"/>
              <a:chOff x="3051048" y="3447288"/>
              <a:chExt cx="4215384" cy="1225296"/>
            </a:xfrm>
          </p:grpSpPr>
          <p:cxnSp>
            <p:nvCxnSpPr>
              <p:cNvPr id="21" name="直線接點 20"/>
              <p:cNvCxnSpPr/>
              <p:nvPr/>
            </p:nvCxnSpPr>
            <p:spPr>
              <a:xfrm>
                <a:off x="3051048" y="3447288"/>
                <a:ext cx="4206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3" name="直線接點 22"/>
              <p:cNvCxnSpPr/>
              <p:nvPr/>
            </p:nvCxnSpPr>
            <p:spPr>
              <a:xfrm>
                <a:off x="3051048" y="3447288"/>
                <a:ext cx="18288" cy="1225296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6" name="直線接點 25"/>
              <p:cNvCxnSpPr/>
              <p:nvPr/>
            </p:nvCxnSpPr>
            <p:spPr>
              <a:xfrm>
                <a:off x="7248144" y="3447288"/>
                <a:ext cx="18288" cy="1225296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矩形 37"/>
          <p:cNvSpPr/>
          <p:nvPr/>
        </p:nvSpPr>
        <p:spPr>
          <a:xfrm>
            <a:off x="4974957" y="2137017"/>
            <a:ext cx="2203704" cy="6583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ln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出國</a:t>
            </a:r>
            <a:r>
              <a:rPr lang="zh-TW" altLang="en-US" sz="32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endParaRPr lang="zh-TW" altLang="en-US" sz="3200" dirty="0">
              <a:ln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2239991" y="4415213"/>
            <a:ext cx="2203704" cy="6583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ln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學海築夢</a:t>
            </a:r>
          </a:p>
        </p:txBody>
      </p:sp>
      <p:sp>
        <p:nvSpPr>
          <p:cNvPr id="55" name="矩形 54"/>
          <p:cNvSpPr/>
          <p:nvPr/>
        </p:nvSpPr>
        <p:spPr>
          <a:xfrm>
            <a:off x="7947982" y="4466951"/>
            <a:ext cx="2386923" cy="6583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ln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新南向學海築夢</a:t>
            </a:r>
          </a:p>
        </p:txBody>
      </p:sp>
      <p:sp>
        <p:nvSpPr>
          <p:cNvPr id="60" name="文字方塊 59"/>
          <p:cNvSpPr txBox="1"/>
          <p:nvPr/>
        </p:nvSpPr>
        <p:spPr>
          <a:xfrm>
            <a:off x="7759580" y="5203717"/>
            <a:ext cx="2763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往新南向國家</a:t>
            </a:r>
            <a:r>
              <a:rPr lang="en-US" altLang="zh-TW" sz="28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61" name="群組 60"/>
          <p:cNvGrpSpPr/>
          <p:nvPr/>
        </p:nvGrpSpPr>
        <p:grpSpPr>
          <a:xfrm>
            <a:off x="8878348" y="6284621"/>
            <a:ext cx="3132983" cy="457200"/>
            <a:chOff x="8445675" y="6413824"/>
            <a:chExt cx="3132983" cy="457200"/>
          </a:xfrm>
        </p:grpSpPr>
        <p:grpSp>
          <p:nvGrpSpPr>
            <p:cNvPr id="62" name="群組 61"/>
            <p:cNvGrpSpPr/>
            <p:nvPr/>
          </p:nvGrpSpPr>
          <p:grpSpPr>
            <a:xfrm>
              <a:off x="8445675" y="6413824"/>
              <a:ext cx="2564430" cy="457200"/>
              <a:chOff x="8670055" y="6014911"/>
              <a:chExt cx="2564430" cy="515877"/>
            </a:xfrm>
          </p:grpSpPr>
          <p:sp>
            <p:nvSpPr>
              <p:cNvPr id="66" name="圓角矩形 65"/>
              <p:cNvSpPr/>
              <p:nvPr/>
            </p:nvSpPr>
            <p:spPr>
              <a:xfrm>
                <a:off x="8722135" y="6014911"/>
                <a:ext cx="2420994" cy="515877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67" name="文字方塊 66"/>
              <p:cNvSpPr txBox="1"/>
              <p:nvPr/>
            </p:nvSpPr>
            <p:spPr>
              <a:xfrm>
                <a:off x="8670055" y="6064483"/>
                <a:ext cx="2564430" cy="416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誰能申請學海計畫？</a:t>
                </a:r>
              </a:p>
            </p:txBody>
          </p:sp>
        </p:grpSp>
        <p:sp>
          <p:nvSpPr>
            <p:cNvPr id="63" name="＞形箭號 62"/>
            <p:cNvSpPr/>
            <p:nvPr/>
          </p:nvSpPr>
          <p:spPr>
            <a:xfrm>
              <a:off x="11384064" y="6413824"/>
              <a:ext cx="194594" cy="444176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64" name="＞形箭號 63"/>
            <p:cNvSpPr/>
            <p:nvPr/>
          </p:nvSpPr>
          <p:spPr>
            <a:xfrm>
              <a:off x="11190774" y="6413824"/>
              <a:ext cx="194594" cy="444176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65" name="＞形箭號 64"/>
            <p:cNvSpPr/>
            <p:nvPr/>
          </p:nvSpPr>
          <p:spPr>
            <a:xfrm>
              <a:off x="10994335" y="6413824"/>
              <a:ext cx="194594" cy="444176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599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圖: 人工輸入 1"/>
          <p:cNvSpPr/>
          <p:nvPr/>
        </p:nvSpPr>
        <p:spPr>
          <a:xfrm>
            <a:off x="-1971" y="-9144"/>
            <a:ext cx="12192000" cy="6858000"/>
          </a:xfrm>
          <a:prstGeom prst="flowChartManualInpu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548640" y="585216"/>
            <a:ext cx="526297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計畫申請資格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751400" y="4362408"/>
            <a:ext cx="3474720" cy="209288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TW" sz="2000" dirty="0"/>
              <a:t>※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申請惜珠則需另有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30000"/>
              </a:lnSpc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各直轄市、縣（市）主管機關認定之低收入戶、中低收入戶或中低收入相關補助資格。</a:t>
            </a:r>
          </a:p>
        </p:txBody>
      </p:sp>
      <p:grpSp>
        <p:nvGrpSpPr>
          <p:cNvPr id="49" name="群組 48"/>
          <p:cNvGrpSpPr/>
          <p:nvPr/>
        </p:nvGrpSpPr>
        <p:grpSpPr>
          <a:xfrm>
            <a:off x="8930428" y="6284621"/>
            <a:ext cx="3080903" cy="457200"/>
            <a:chOff x="8497755" y="6413824"/>
            <a:chExt cx="3080903" cy="457200"/>
          </a:xfrm>
        </p:grpSpPr>
        <p:grpSp>
          <p:nvGrpSpPr>
            <p:cNvPr id="59" name="群組 58"/>
            <p:cNvGrpSpPr/>
            <p:nvPr/>
          </p:nvGrpSpPr>
          <p:grpSpPr>
            <a:xfrm>
              <a:off x="8497755" y="6413824"/>
              <a:ext cx="2564430" cy="457200"/>
              <a:chOff x="8722135" y="6014911"/>
              <a:chExt cx="2564430" cy="515877"/>
            </a:xfrm>
          </p:grpSpPr>
          <p:sp>
            <p:nvSpPr>
              <p:cNvPr id="64" name="圓角矩形 63"/>
              <p:cNvSpPr/>
              <p:nvPr/>
            </p:nvSpPr>
            <p:spPr>
              <a:xfrm>
                <a:off x="8722135" y="6014911"/>
                <a:ext cx="2420994" cy="515877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65" name="文字方塊 64"/>
              <p:cNvSpPr txBox="1"/>
              <p:nvPr/>
            </p:nvSpPr>
            <p:spPr>
              <a:xfrm>
                <a:off x="8722135" y="6064483"/>
                <a:ext cx="2564430" cy="416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如何申請學海計畫？</a:t>
                </a:r>
              </a:p>
            </p:txBody>
          </p:sp>
        </p:grpSp>
        <p:sp>
          <p:nvSpPr>
            <p:cNvPr id="61" name="＞形箭號 60"/>
            <p:cNvSpPr/>
            <p:nvPr/>
          </p:nvSpPr>
          <p:spPr>
            <a:xfrm>
              <a:off x="11384064" y="6413824"/>
              <a:ext cx="194594" cy="444176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62" name="＞形箭號 61"/>
            <p:cNvSpPr/>
            <p:nvPr/>
          </p:nvSpPr>
          <p:spPr>
            <a:xfrm>
              <a:off x="11190774" y="6413824"/>
              <a:ext cx="194594" cy="444176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63" name="＞形箭號 62"/>
            <p:cNvSpPr/>
            <p:nvPr/>
          </p:nvSpPr>
          <p:spPr>
            <a:xfrm>
              <a:off x="10994335" y="6413824"/>
              <a:ext cx="194594" cy="444176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1036426" y="1505433"/>
            <a:ext cx="4399743" cy="5192454"/>
            <a:chOff x="863236" y="2797488"/>
            <a:chExt cx="4399743" cy="5192454"/>
          </a:xfrm>
        </p:grpSpPr>
        <p:grpSp>
          <p:nvGrpSpPr>
            <p:cNvPr id="11" name="群組 10"/>
            <p:cNvGrpSpPr/>
            <p:nvPr/>
          </p:nvGrpSpPr>
          <p:grpSpPr>
            <a:xfrm>
              <a:off x="863236" y="3464909"/>
              <a:ext cx="4399743" cy="4525033"/>
              <a:chOff x="4716826" y="4289771"/>
              <a:chExt cx="4399743" cy="3394329"/>
            </a:xfrm>
          </p:grpSpPr>
          <p:sp>
            <p:nvSpPr>
              <p:cNvPr id="33" name="文字方塊 32"/>
              <p:cNvSpPr txBox="1"/>
              <p:nvPr/>
            </p:nvSpPr>
            <p:spPr>
              <a:xfrm>
                <a:off x="4823933" y="4365934"/>
                <a:ext cx="4292636" cy="2562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TW"/>
                </a:defPPr>
                <a:lvl1pPr marL="342900" indent="-342900">
                  <a:buAutoNum type="arabicPeriod"/>
                  <a:defRPr>
                    <a:latin typeface="微軟正黑體" panose="020B0604030504040204" pitchFamily="34" charset="-120"/>
                    <a:ea typeface="微軟正黑體" panose="020B0604030504040204" pitchFamily="34" charset="-120"/>
                  </a:defRPr>
                </a:lvl1pPr>
              </a:lstStyle>
              <a:p>
                <a:pPr>
                  <a:lnSpc>
                    <a:spcPct val="150000"/>
                  </a:lnSpc>
                  <a:buFont typeface="+mj-lt"/>
                  <a:buAutoNum type="arabicPeriod"/>
                </a:pPr>
                <a:endParaRPr lang="en-US" altLang="zh-TW" sz="2400" dirty="0"/>
              </a:p>
              <a:p>
                <a:pPr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zh-TW" altLang="zh-TW" sz="2400" dirty="0"/>
                  <a:t>於薦送學校就讀至少一學</a:t>
                </a:r>
                <a:r>
                  <a:rPr lang="zh-TW" altLang="en-US" sz="2400" dirty="0"/>
                  <a:t>期</a:t>
                </a:r>
                <a:r>
                  <a:rPr lang="en-US" altLang="zh-TW" sz="2400" dirty="0"/>
                  <a:t>(</a:t>
                </a:r>
                <a:r>
                  <a:rPr lang="zh-TW" altLang="zh-TW" sz="2400" dirty="0"/>
                  <a:t>大學或碩士皆可</a:t>
                </a:r>
                <a:r>
                  <a:rPr lang="zh-TW" altLang="en-US" sz="2400" dirty="0"/>
                  <a:t>，五專學生應為修讀專四或專五學生）</a:t>
                </a:r>
                <a:endParaRPr lang="en-US" altLang="zh-TW" sz="2400" dirty="0"/>
              </a:p>
              <a:p>
                <a:pPr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zh-TW" altLang="zh-TW" sz="2400" dirty="0"/>
                  <a:t>通過薦送學校的徵選條件</a:t>
                </a:r>
                <a:endParaRPr lang="en-US" altLang="zh-TW" sz="2400" dirty="0"/>
              </a:p>
              <a:p>
                <a:pPr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zh-TW" altLang="en-US" sz="2400" dirty="0"/>
                  <a:t>符合資格後</a:t>
                </a:r>
                <a:r>
                  <a:rPr lang="zh-TW" altLang="en-US" sz="2400" b="1" dirty="0"/>
                  <a:t>向學校申請</a:t>
                </a:r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4716826" y="4289771"/>
                <a:ext cx="4399743" cy="3394329"/>
              </a:xfrm>
              <a:prstGeom prst="rect">
                <a:avLst/>
              </a:prstGeom>
              <a:noFill/>
              <a:ln w="28575">
                <a:solidFill>
                  <a:srgbClr val="2F5597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30000"/>
                  </a:lnSpc>
                </a:pPr>
                <a:endParaRPr lang="zh-TW" altLang="en-US" sz="1200" b="1" dirty="0">
                  <a:solidFill>
                    <a:srgbClr val="BA4E18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20" name="橢圓 19"/>
            <p:cNvSpPr/>
            <p:nvPr/>
          </p:nvSpPr>
          <p:spPr>
            <a:xfrm>
              <a:off x="1046320" y="2797488"/>
              <a:ext cx="1340263" cy="128073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b="1" dirty="0">
                  <a:solidFill>
                    <a:srgbClr val="40404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你必須</a:t>
              </a: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207861" y="723436"/>
            <a:ext cx="3585926" cy="2989151"/>
            <a:chOff x="8035676" y="702128"/>
            <a:chExt cx="3585926" cy="2989151"/>
          </a:xfrm>
        </p:grpSpPr>
        <p:grpSp>
          <p:nvGrpSpPr>
            <p:cNvPr id="10" name="群組 9"/>
            <p:cNvGrpSpPr/>
            <p:nvPr/>
          </p:nvGrpSpPr>
          <p:grpSpPr>
            <a:xfrm>
              <a:off x="8035676" y="1622875"/>
              <a:ext cx="3585926" cy="2068404"/>
              <a:chOff x="4661962" y="2356686"/>
              <a:chExt cx="3585926" cy="2068404"/>
            </a:xfrm>
          </p:grpSpPr>
          <p:sp>
            <p:nvSpPr>
              <p:cNvPr id="4" name="文字方塊 3"/>
              <p:cNvSpPr txBox="1"/>
              <p:nvPr/>
            </p:nvSpPr>
            <p:spPr>
              <a:xfrm>
                <a:off x="4750780" y="2470540"/>
                <a:ext cx="349710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endPara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zh-TW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中華民國國籍</a:t>
                </a:r>
                <a:endPara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marL="342900" indent="-342900">
                  <a:buAutoNum type="arabicPeriod"/>
                </a:pPr>
                <a:endPara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zh-TW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在臺設有戶籍</a:t>
                </a:r>
                <a:endPara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4661962" y="2356686"/>
                <a:ext cx="2561798" cy="2068404"/>
              </a:xfrm>
              <a:prstGeom prst="rect">
                <a:avLst/>
              </a:prstGeom>
              <a:noFill/>
              <a:ln w="28575">
                <a:solidFill>
                  <a:srgbClr val="2F5597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30000"/>
                  </a:lnSpc>
                </a:pPr>
                <a:endParaRPr lang="zh-TW" altLang="en-US" sz="1200" b="1" dirty="0">
                  <a:solidFill>
                    <a:srgbClr val="BA4E18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21" name="橢圓 20"/>
            <p:cNvSpPr/>
            <p:nvPr/>
          </p:nvSpPr>
          <p:spPr>
            <a:xfrm>
              <a:off x="8124494" y="702128"/>
              <a:ext cx="1340263" cy="128073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b="1" dirty="0">
                  <a:solidFill>
                    <a:srgbClr val="40404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你要有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1572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圖: 人工輸入 1"/>
          <p:cNvSpPr/>
          <p:nvPr/>
        </p:nvSpPr>
        <p:spPr>
          <a:xfrm>
            <a:off x="-1971" y="0"/>
            <a:ext cx="12192000" cy="6858000"/>
          </a:xfrm>
          <a:prstGeom prst="flowChartManualInpu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/>
          </a:p>
        </p:txBody>
      </p:sp>
      <p:sp>
        <p:nvSpPr>
          <p:cNvPr id="3" name="文字方塊 2"/>
          <p:cNvSpPr txBox="1"/>
          <p:nvPr/>
        </p:nvSpPr>
        <p:spPr>
          <a:xfrm>
            <a:off x="548640" y="585216"/>
            <a:ext cx="69557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學海計畫申請方法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4612294" y="1693212"/>
            <a:ext cx="673912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依照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各薦送學校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每年公布之申請簡章辦理</a:t>
            </a: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</a:p>
        </p:txBody>
      </p:sp>
      <p:sp>
        <p:nvSpPr>
          <p:cNvPr id="9" name="圓角矩形 8"/>
          <p:cNvSpPr/>
          <p:nvPr/>
        </p:nvSpPr>
        <p:spPr>
          <a:xfrm>
            <a:off x="1146718" y="1783712"/>
            <a:ext cx="3465576" cy="61757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相關條件及申請時程 </a:t>
            </a:r>
          </a:p>
        </p:txBody>
      </p:sp>
      <p:grpSp>
        <p:nvGrpSpPr>
          <p:cNvPr id="19" name="群組 18"/>
          <p:cNvGrpSpPr/>
          <p:nvPr/>
        </p:nvGrpSpPr>
        <p:grpSpPr>
          <a:xfrm>
            <a:off x="8654879" y="6284621"/>
            <a:ext cx="3356452" cy="457200"/>
            <a:chOff x="8222206" y="6413824"/>
            <a:chExt cx="3356452" cy="457200"/>
          </a:xfrm>
        </p:grpSpPr>
        <p:grpSp>
          <p:nvGrpSpPr>
            <p:cNvPr id="20" name="群組 19"/>
            <p:cNvGrpSpPr/>
            <p:nvPr/>
          </p:nvGrpSpPr>
          <p:grpSpPr>
            <a:xfrm>
              <a:off x="8222206" y="6413824"/>
              <a:ext cx="2734335" cy="457200"/>
              <a:chOff x="8446586" y="6014911"/>
              <a:chExt cx="2734335" cy="515877"/>
            </a:xfrm>
          </p:grpSpPr>
          <p:sp>
            <p:nvSpPr>
              <p:cNvPr id="24" name="圓角矩形 23"/>
              <p:cNvSpPr/>
              <p:nvPr/>
            </p:nvSpPr>
            <p:spPr>
              <a:xfrm>
                <a:off x="8446586" y="6014911"/>
                <a:ext cx="2734335" cy="515877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25" name="文字方塊 24"/>
              <p:cNvSpPr txBox="1"/>
              <p:nvPr/>
            </p:nvSpPr>
            <p:spPr>
              <a:xfrm>
                <a:off x="8531538" y="6082174"/>
                <a:ext cx="2564430" cy="416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我可以拿多少？去多久？</a:t>
                </a:r>
              </a:p>
            </p:txBody>
          </p:sp>
        </p:grpSp>
        <p:sp>
          <p:nvSpPr>
            <p:cNvPr id="21" name="＞形箭號 20"/>
            <p:cNvSpPr/>
            <p:nvPr/>
          </p:nvSpPr>
          <p:spPr>
            <a:xfrm>
              <a:off x="11384064" y="6413824"/>
              <a:ext cx="194594" cy="444176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＞形箭號 21"/>
            <p:cNvSpPr/>
            <p:nvPr/>
          </p:nvSpPr>
          <p:spPr>
            <a:xfrm>
              <a:off x="11190774" y="6413824"/>
              <a:ext cx="194594" cy="444176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＞形箭號 22"/>
            <p:cNvSpPr/>
            <p:nvPr/>
          </p:nvSpPr>
          <p:spPr>
            <a:xfrm>
              <a:off x="10994335" y="6413824"/>
              <a:ext cx="194594" cy="444176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1648186" y="2633879"/>
            <a:ext cx="8891685" cy="2458123"/>
            <a:chOff x="1975105" y="2822125"/>
            <a:chExt cx="8891685" cy="2458123"/>
          </a:xfrm>
        </p:grpSpPr>
        <p:sp>
          <p:nvSpPr>
            <p:cNvPr id="8" name="圓角矩形 7"/>
            <p:cNvSpPr/>
            <p:nvPr/>
          </p:nvSpPr>
          <p:spPr>
            <a:xfrm>
              <a:off x="1975105" y="2822125"/>
              <a:ext cx="8565662" cy="245812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6" name="群組 5"/>
            <p:cNvGrpSpPr/>
            <p:nvPr/>
          </p:nvGrpSpPr>
          <p:grpSpPr>
            <a:xfrm>
              <a:off x="2344582" y="3750813"/>
              <a:ext cx="8522208" cy="617578"/>
              <a:chOff x="2368296" y="3365332"/>
              <a:chExt cx="8522208" cy="617578"/>
            </a:xfrm>
          </p:grpSpPr>
          <p:sp>
            <p:nvSpPr>
              <p:cNvPr id="13" name="圓角矩形 12"/>
              <p:cNvSpPr/>
              <p:nvPr/>
            </p:nvSpPr>
            <p:spPr>
              <a:xfrm>
                <a:off x="2368296" y="3365332"/>
                <a:ext cx="1837944" cy="617578"/>
              </a:xfrm>
              <a:prstGeom prst="round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出國期間</a:t>
                </a:r>
              </a:p>
            </p:txBody>
          </p:sp>
          <p:sp>
            <p:nvSpPr>
              <p:cNvPr id="16" name="文字方塊 15"/>
              <p:cNvSpPr txBox="1"/>
              <p:nvPr/>
            </p:nvSpPr>
            <p:spPr>
              <a:xfrm>
                <a:off x="4645152" y="3443659"/>
                <a:ext cx="62453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應保有</a:t>
                </a:r>
                <a:r>
                  <a:rPr lang="zh-TW" altLang="zh-TW" sz="28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「學生」</a:t>
                </a:r>
                <a:r>
                  <a:rPr lang="zh-TW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身分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不得辦理休學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  <a:endParaRPr lang="zh-TW" altLang="en-US" sz="2800" dirty="0"/>
              </a:p>
            </p:txBody>
          </p:sp>
        </p:grpSp>
        <p:grpSp>
          <p:nvGrpSpPr>
            <p:cNvPr id="5" name="群組 4"/>
            <p:cNvGrpSpPr/>
            <p:nvPr/>
          </p:nvGrpSpPr>
          <p:grpSpPr>
            <a:xfrm>
              <a:off x="2344582" y="2880987"/>
              <a:ext cx="8034975" cy="738664"/>
              <a:chOff x="2361753" y="4107279"/>
              <a:chExt cx="8034975" cy="738664"/>
            </a:xfrm>
          </p:grpSpPr>
          <p:sp>
            <p:nvSpPr>
              <p:cNvPr id="11" name="圓角矩形 10"/>
              <p:cNvSpPr/>
              <p:nvPr/>
            </p:nvSpPr>
            <p:spPr>
              <a:xfrm>
                <a:off x="2361753" y="4174158"/>
                <a:ext cx="1844487" cy="617578"/>
              </a:xfrm>
              <a:prstGeom prst="round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出國前</a:t>
                </a:r>
              </a:p>
            </p:txBody>
          </p:sp>
          <p:sp>
            <p:nvSpPr>
              <p:cNvPr id="14" name="文字方塊 13"/>
              <p:cNvSpPr txBox="1"/>
              <p:nvPr/>
            </p:nvSpPr>
            <p:spPr>
              <a:xfrm>
                <a:off x="4645152" y="4107279"/>
                <a:ext cx="575157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TW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與薦送學校簽訂</a:t>
                </a:r>
                <a:r>
                  <a:rPr lang="zh-TW" altLang="zh-TW" sz="28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行政契約書</a:t>
                </a:r>
              </a:p>
            </p:txBody>
          </p:sp>
        </p:grpSp>
        <p:sp>
          <p:nvSpPr>
            <p:cNvPr id="26" name="圓角矩形 25"/>
            <p:cNvSpPr/>
            <p:nvPr/>
          </p:nvSpPr>
          <p:spPr>
            <a:xfrm>
              <a:off x="2344582" y="4553760"/>
              <a:ext cx="1844487" cy="617578"/>
            </a:xfrm>
            <a:prstGeom prst="round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返國後</a:t>
              </a: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4627981" y="4489518"/>
              <a:ext cx="575157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向原薦送學校</a:t>
              </a:r>
              <a:r>
                <a:rPr lang="zh-TW" altLang="en-US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報到並上傳心得</a:t>
              </a:r>
              <a:endPara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8105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圖: 人工輸入 1"/>
          <p:cNvSpPr/>
          <p:nvPr/>
        </p:nvSpPr>
        <p:spPr>
          <a:xfrm>
            <a:off x="-1971" y="0"/>
            <a:ext cx="12192000" cy="6858000"/>
          </a:xfrm>
          <a:prstGeom prst="flowChartManualInpu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/>
          </a:p>
        </p:txBody>
      </p:sp>
      <p:graphicFrame>
        <p:nvGraphicFramePr>
          <p:cNvPr id="28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920343"/>
              </p:ext>
            </p:extLst>
          </p:nvPr>
        </p:nvGraphicFramePr>
        <p:xfrm>
          <a:off x="841248" y="2122980"/>
          <a:ext cx="9010118" cy="3793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197">
                  <a:extLst>
                    <a:ext uri="{9D8B030D-6E8A-4147-A177-3AD203B41FA5}">
                      <a16:colId xmlns:a16="http://schemas.microsoft.com/office/drawing/2014/main" val="133141286"/>
                    </a:ext>
                  </a:extLst>
                </a:gridCol>
                <a:gridCol w="3837495">
                  <a:extLst>
                    <a:ext uri="{9D8B030D-6E8A-4147-A177-3AD203B41FA5}">
                      <a16:colId xmlns:a16="http://schemas.microsoft.com/office/drawing/2014/main" val="2809025766"/>
                    </a:ext>
                  </a:extLst>
                </a:gridCol>
                <a:gridCol w="4123426">
                  <a:extLst>
                    <a:ext uri="{9D8B030D-6E8A-4147-A177-3AD203B41FA5}">
                      <a16:colId xmlns:a16="http://schemas.microsoft.com/office/drawing/2014/main" val="448010909"/>
                    </a:ext>
                  </a:extLst>
                </a:gridCol>
              </a:tblGrid>
              <a:tr h="49231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比較項目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學海築夢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新南向學海築夢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172639"/>
                  </a:ext>
                </a:extLst>
              </a:tr>
              <a:tr h="138742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補助期限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應至少連續</a:t>
                      </a:r>
                      <a:r>
                        <a:rPr lang="en-US" altLang="zh-TW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</a:t>
                      </a:r>
                      <a:r>
                        <a:rPr lang="zh-TW" altLang="en-US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日（不包括來回途程交通時日），</a:t>
                      </a:r>
                    </a:p>
                    <a:p>
                      <a:pPr algn="ctr"/>
                      <a:r>
                        <a:rPr lang="zh-TW" altLang="en-US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至多補助期限以一學年為限。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應至少連續三十日（不包括來回途程交通時日），</a:t>
                      </a:r>
                    </a:p>
                    <a:p>
                      <a:pPr algn="ctr"/>
                      <a:r>
                        <a:rPr lang="zh-TW" altLang="en-US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至多補助期限以一學年為限；到</a:t>
                      </a:r>
                      <a:r>
                        <a:rPr lang="zh-TW" altLang="en-US" sz="1400" b="1" kern="1200" dirty="0">
                          <a:solidFill>
                            <a:srgbClr val="BA4E18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印尼實習</a:t>
                      </a:r>
                      <a:r>
                        <a:rPr lang="zh-TW" altLang="en-US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的人，至少要</a:t>
                      </a:r>
                      <a:r>
                        <a:rPr lang="en-US" altLang="zh-TW" sz="1400" b="1" kern="1200" dirty="0">
                          <a:solidFill>
                            <a:srgbClr val="BA4E18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25</a:t>
                      </a:r>
                      <a:r>
                        <a:rPr lang="zh-TW" altLang="en-US" sz="1400" b="1" kern="1200" dirty="0">
                          <a:solidFill>
                            <a:srgbClr val="BA4E18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天以上</a:t>
                      </a:r>
                      <a:r>
                        <a:rPr lang="zh-TW" altLang="en-US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（不含來回交通日）。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5192723"/>
                  </a:ext>
                </a:extLst>
              </a:tr>
              <a:tr h="7472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補助款項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至少應包括一張國際經濟艙來回機票，另得包括生活費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835933"/>
                  </a:ext>
                </a:extLst>
              </a:tr>
              <a:tr h="11661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補助金額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zh-TW" altLang="en-US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由薦送學校自行分配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由教育部核定</a:t>
                      </a:r>
                      <a:endParaRPr lang="zh-TW" altLang="en-US" sz="1400" b="1" kern="1200" dirty="0">
                        <a:solidFill>
                          <a:srgbClr val="BA4E1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2064469"/>
                  </a:ext>
                </a:extLst>
              </a:tr>
            </a:tbl>
          </a:graphicData>
        </a:graphic>
      </p:graphicFrame>
      <p:sp>
        <p:nvSpPr>
          <p:cNvPr id="29" name="文字方塊 28"/>
          <p:cNvSpPr txBox="1"/>
          <p:nvPr/>
        </p:nvSpPr>
        <p:spPr>
          <a:xfrm>
            <a:off x="548640" y="585216"/>
            <a:ext cx="61093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補助經費及期間</a:t>
            </a:r>
          </a:p>
        </p:txBody>
      </p:sp>
      <p:grpSp>
        <p:nvGrpSpPr>
          <p:cNvPr id="30" name="群組 29"/>
          <p:cNvGrpSpPr/>
          <p:nvPr/>
        </p:nvGrpSpPr>
        <p:grpSpPr>
          <a:xfrm>
            <a:off x="9509758" y="6278109"/>
            <a:ext cx="2501573" cy="457200"/>
            <a:chOff x="9077085" y="6407312"/>
            <a:chExt cx="2501573" cy="457200"/>
          </a:xfrm>
        </p:grpSpPr>
        <p:grpSp>
          <p:nvGrpSpPr>
            <p:cNvPr id="31" name="群組 30"/>
            <p:cNvGrpSpPr/>
            <p:nvPr/>
          </p:nvGrpSpPr>
          <p:grpSpPr>
            <a:xfrm>
              <a:off x="9077085" y="6407312"/>
              <a:ext cx="1879456" cy="457200"/>
              <a:chOff x="9301465" y="6007563"/>
              <a:chExt cx="1879456" cy="515877"/>
            </a:xfrm>
          </p:grpSpPr>
          <p:sp>
            <p:nvSpPr>
              <p:cNvPr id="35" name="圓角矩形 34"/>
              <p:cNvSpPr/>
              <p:nvPr/>
            </p:nvSpPr>
            <p:spPr>
              <a:xfrm>
                <a:off x="9301465" y="6007563"/>
                <a:ext cx="1879455" cy="515877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6" name="文字方塊 35"/>
              <p:cNvSpPr txBox="1"/>
              <p:nvPr/>
            </p:nvSpPr>
            <p:spPr>
              <a:xfrm>
                <a:off x="9301466" y="6099360"/>
                <a:ext cx="1879455" cy="416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再來看整體比較</a:t>
                </a:r>
              </a:p>
            </p:txBody>
          </p:sp>
        </p:grpSp>
        <p:sp>
          <p:nvSpPr>
            <p:cNvPr id="32" name="＞形箭號 31"/>
            <p:cNvSpPr/>
            <p:nvPr/>
          </p:nvSpPr>
          <p:spPr>
            <a:xfrm>
              <a:off x="11384064" y="6413824"/>
              <a:ext cx="194594" cy="444176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33" name="＞形箭號 32"/>
            <p:cNvSpPr/>
            <p:nvPr/>
          </p:nvSpPr>
          <p:spPr>
            <a:xfrm>
              <a:off x="11190774" y="6413824"/>
              <a:ext cx="194594" cy="444176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＞形箭號 33"/>
            <p:cNvSpPr/>
            <p:nvPr/>
          </p:nvSpPr>
          <p:spPr>
            <a:xfrm>
              <a:off x="10994335" y="6413824"/>
              <a:ext cx="194594" cy="444176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9034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圖: 人工輸入 1"/>
          <p:cNvSpPr/>
          <p:nvPr/>
        </p:nvSpPr>
        <p:spPr>
          <a:xfrm>
            <a:off x="-1971" y="0"/>
            <a:ext cx="12192000" cy="6858000"/>
          </a:xfrm>
          <a:prstGeom prst="flowChartManualInpu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/>
          </a:p>
        </p:txBody>
      </p:sp>
      <p:sp>
        <p:nvSpPr>
          <p:cNvPr id="4" name="文字方塊 3"/>
          <p:cNvSpPr txBox="1"/>
          <p:nvPr/>
        </p:nvSpPr>
        <p:spPr>
          <a:xfrm>
            <a:off x="548640" y="411480"/>
            <a:ext cx="8985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學海計畫比較─築夢與新南向</a:t>
            </a:r>
          </a:p>
        </p:txBody>
      </p:sp>
      <p:graphicFrame>
        <p:nvGraphicFramePr>
          <p:cNvPr id="6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600222"/>
              </p:ext>
            </p:extLst>
          </p:nvPr>
        </p:nvGraphicFramePr>
        <p:xfrm>
          <a:off x="548640" y="1659821"/>
          <a:ext cx="11193764" cy="4697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018">
                  <a:extLst>
                    <a:ext uri="{9D8B030D-6E8A-4147-A177-3AD203B41FA5}">
                      <a16:colId xmlns:a16="http://schemas.microsoft.com/office/drawing/2014/main" val="133141286"/>
                    </a:ext>
                  </a:extLst>
                </a:gridCol>
                <a:gridCol w="5076873">
                  <a:extLst>
                    <a:ext uri="{9D8B030D-6E8A-4147-A177-3AD203B41FA5}">
                      <a16:colId xmlns:a16="http://schemas.microsoft.com/office/drawing/2014/main" val="705633542"/>
                    </a:ext>
                  </a:extLst>
                </a:gridCol>
                <a:gridCol w="5076873">
                  <a:extLst>
                    <a:ext uri="{9D8B030D-6E8A-4147-A177-3AD203B41FA5}">
                      <a16:colId xmlns:a16="http://schemas.microsoft.com/office/drawing/2014/main" val="2117124629"/>
                    </a:ext>
                  </a:extLst>
                </a:gridCol>
              </a:tblGrid>
              <a:tr h="3915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/>
                        <a:t>比較項目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kern="1200" dirty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築夢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kern="1200" dirty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新南向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172639"/>
                  </a:ext>
                </a:extLst>
              </a:tr>
              <a:tr h="38032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1200" dirty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目的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選送學生到</a:t>
                      </a:r>
                      <a:r>
                        <a:rPr lang="zh-TW" altLang="en-US" sz="1200" b="1" kern="1200" dirty="0">
                          <a:solidFill>
                            <a:srgbClr val="BA4E18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新南向</a:t>
                      </a:r>
                      <a:r>
                        <a:rPr lang="en-US" altLang="zh-TW" sz="1200" b="1" kern="1200" dirty="0">
                          <a:solidFill>
                            <a:srgbClr val="BA4E18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18</a:t>
                      </a:r>
                      <a:r>
                        <a:rPr lang="zh-TW" altLang="en-US" sz="1200" b="1" kern="1200" dirty="0">
                          <a:solidFill>
                            <a:srgbClr val="BA4E18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國以外的國家</a:t>
                      </a:r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選送學生到</a:t>
                      </a:r>
                      <a:r>
                        <a:rPr lang="zh-TW" altLang="en-US" sz="1200" b="1" kern="1200" dirty="0">
                          <a:solidFill>
                            <a:srgbClr val="BA4E18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新南向的</a:t>
                      </a:r>
                      <a:r>
                        <a:rPr lang="en-US" altLang="zh-TW" sz="1200" b="1" kern="1200" dirty="0">
                          <a:solidFill>
                            <a:srgbClr val="BA4E18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18</a:t>
                      </a:r>
                      <a:r>
                        <a:rPr lang="zh-TW" altLang="en-US" sz="1200" b="1" kern="1200" dirty="0">
                          <a:solidFill>
                            <a:srgbClr val="BA4E18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</a:t>
                      </a:r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實習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663888"/>
                  </a:ext>
                </a:extLst>
              </a:tr>
              <a:tr h="8569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1200" dirty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實習國家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新南向</a:t>
                      </a:r>
                      <a:r>
                        <a:rPr lang="en-US" altLang="zh-TW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18</a:t>
                      </a:r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國以外的國家（不包含大陸、香港、澳門）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1200" b="1" kern="1200" dirty="0">
                          <a:solidFill>
                            <a:srgbClr val="BA4E18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新南向</a:t>
                      </a:r>
                      <a:r>
                        <a:rPr lang="en-US" altLang="zh-TW" sz="1200" b="1" kern="1200" dirty="0">
                          <a:solidFill>
                            <a:srgbClr val="BA4E18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18</a:t>
                      </a:r>
                      <a:r>
                        <a:rPr lang="zh-TW" altLang="en-US" sz="1200" b="1" kern="1200" dirty="0">
                          <a:solidFill>
                            <a:srgbClr val="BA4E18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</a:t>
                      </a:r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：印尼、越南、寮國、汶萊、泰國、緬甸、</a:t>
                      </a:r>
                      <a:endParaRPr lang="en-US" altLang="zh-TW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菲律賓、柬埔寨、新加坡、馬來西亞、印度、巴基斯坦、</a:t>
                      </a:r>
                      <a:endParaRPr lang="en-US" altLang="zh-TW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孟加拉、尼泊爾、不丹、斯里蘭卡、紐西蘭及澳洲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4229563"/>
                  </a:ext>
                </a:extLst>
              </a:tr>
              <a:tr h="102559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1200" dirty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申請條件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03600" indent="-355600" algn="l">
                        <a:buFont typeface="+mj-lt"/>
                        <a:buAutoNum type="arabicPeriod"/>
                      </a:pPr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具中華民國國籍和臺灣戶籍</a:t>
                      </a:r>
                    </a:p>
                    <a:p>
                      <a:pPr marL="3403600" indent="-355600" algn="l">
                        <a:buFont typeface="+mj-lt"/>
                        <a:buAutoNum type="arabicPeriod"/>
                      </a:pPr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通過各校校內規定的專業和語言能力條件</a:t>
                      </a:r>
                    </a:p>
                    <a:p>
                      <a:pPr marL="3403600" indent="-355600" algn="l">
                        <a:buFont typeface="+mj-lt"/>
                        <a:buAutoNum type="arabicPeriod"/>
                      </a:pPr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出國期間都要是「學生身分」</a:t>
                      </a:r>
                      <a:endParaRPr lang="en-US" altLang="zh-TW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3403600" indent="-355600" algn="l">
                        <a:buFont typeface="+mj-lt"/>
                        <a:buAutoNum type="arabicPeriod"/>
                      </a:pPr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選送他校學生出國實習，須提出他校學生原就讀學校同意該生於在學期間（須保有原就讀學校學籍且未休學）參與薦送學校之國外實習計畫同意書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endParaRPr lang="zh-TW" altLang="en-US" sz="1400" b="1" u="none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7688562"/>
                  </a:ext>
                </a:extLst>
              </a:tr>
              <a:tr h="40526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1200" dirty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繳交資料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各校甄選簡章裡規定要繳交的資料（自傳、讀書計畫等）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0685295"/>
                  </a:ext>
                </a:extLst>
              </a:tr>
              <a:tr h="4463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1200" dirty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補助期限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應至少連續</a:t>
                      </a:r>
                      <a:r>
                        <a:rPr lang="en-US" altLang="zh-TW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</a:t>
                      </a:r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日（不包括來回途程交通時日），至多補助期限以一學年為限。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應至少連續</a:t>
                      </a:r>
                      <a:r>
                        <a:rPr lang="en-US" altLang="zh-TW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</a:t>
                      </a:r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日（不包括來回途程交通時日），至多補助期限以一學年為限。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到印尼實習的人，不可少於</a:t>
                      </a:r>
                      <a:r>
                        <a:rPr lang="en-US" altLang="zh-TW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25</a:t>
                      </a:r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天。</a:t>
                      </a:r>
                      <a:endParaRPr lang="en-US" altLang="zh-TW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5192723"/>
                  </a:ext>
                </a:extLst>
              </a:tr>
              <a:tr h="997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1200" dirty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補助金額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補助項目與金額由學校自訂，但每位學生的經費</a:t>
                      </a:r>
                      <a:r>
                        <a:rPr lang="zh-TW" altLang="en-US" sz="1200" b="1" kern="1200" dirty="0">
                          <a:solidFill>
                            <a:srgbClr val="BA4E18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至少必須補助一張經濟艙來回機票。</a:t>
                      </a:r>
                      <a:endParaRPr lang="en-US" altLang="zh-TW" sz="1200" b="1" kern="1200" dirty="0">
                        <a:solidFill>
                          <a:srgbClr val="BA4E1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342900" indent="-3429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每位學生的經費必須</a:t>
                      </a:r>
                      <a:r>
                        <a:rPr lang="zh-TW" altLang="en-US" sz="1200" b="1" kern="1200" dirty="0">
                          <a:solidFill>
                            <a:srgbClr val="BA4E18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同時包含教育部補助款與學校配合款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補助項目與金額由教育部核定，但每位學生的經費</a:t>
                      </a:r>
                      <a:r>
                        <a:rPr lang="zh-TW" altLang="en-US" sz="1200" b="1" kern="1200" dirty="0">
                          <a:solidFill>
                            <a:srgbClr val="BA4E18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至少必須補助一張經濟艙來回機票。</a:t>
                      </a:r>
                    </a:p>
                    <a:p>
                      <a:pPr marL="342900" indent="-3429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zh-TW" alt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每位學生的經費必須</a:t>
                      </a:r>
                      <a:r>
                        <a:rPr lang="zh-TW" altLang="en-US" sz="1200" b="1" kern="1200" dirty="0">
                          <a:solidFill>
                            <a:srgbClr val="BA4E18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同時包含教育部補助款與學校配合款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2064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176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圖: 人工輸入 1"/>
          <p:cNvSpPr/>
          <p:nvPr/>
        </p:nvSpPr>
        <p:spPr>
          <a:xfrm>
            <a:off x="0" y="-38330"/>
            <a:ext cx="12192000" cy="6858000"/>
          </a:xfrm>
          <a:prstGeom prst="flowChartManualInpu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/>
          </a:p>
        </p:txBody>
      </p:sp>
      <p:sp>
        <p:nvSpPr>
          <p:cNvPr id="3" name="文字方塊 2"/>
          <p:cNvSpPr txBox="1"/>
          <p:nvPr/>
        </p:nvSpPr>
        <p:spPr>
          <a:xfrm>
            <a:off x="548640" y="585216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</a:p>
        </p:txBody>
      </p:sp>
      <p:sp>
        <p:nvSpPr>
          <p:cNvPr id="10" name="菱形 9"/>
          <p:cNvSpPr/>
          <p:nvPr/>
        </p:nvSpPr>
        <p:spPr>
          <a:xfrm>
            <a:off x="896112" y="1590279"/>
            <a:ext cx="420624" cy="420624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>
          <a:xfrm>
            <a:off x="1496568" y="1535136"/>
            <a:ext cx="10515600" cy="5060315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獲得學海計畫補助後，</a:t>
            </a:r>
            <a:r>
              <a:rPr lang="zh-TW" altLang="en-US" sz="1800" b="1" dirty="0">
                <a:solidFill>
                  <a:srgbClr val="BA4E1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不可同時領取其他政府的出國補助</a:t>
            </a: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8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出國前須與</a:t>
            </a:r>
            <a:r>
              <a:rPr lang="zh-TW" altLang="en-US" sz="1800" b="1" dirty="0">
                <a:solidFill>
                  <a:srgbClr val="BA4E1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學校簽訂行證契約書</a:t>
            </a: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 並遵守契約事項。</a:t>
            </a:r>
            <a:endParaRPr lang="en-US" altLang="zh-TW" sz="18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須於申請當年的</a:t>
            </a:r>
            <a:r>
              <a:rPr lang="zh-TW" altLang="en-US" sz="1800" b="1" dirty="0">
                <a:solidFill>
                  <a:srgbClr val="BA4E1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隔年</a:t>
            </a:r>
            <a:r>
              <a:rPr lang="en-US" altLang="zh-TW" sz="1800" b="1" dirty="0">
                <a:solidFill>
                  <a:srgbClr val="BA4E1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800" b="1" dirty="0">
                <a:solidFill>
                  <a:srgbClr val="BA4E1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00" b="1" dirty="0">
                <a:solidFill>
                  <a:srgbClr val="BA4E1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1800" b="1" dirty="0">
                <a:solidFill>
                  <a:srgbClr val="BA4E1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日之前出國</a:t>
            </a: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，否則視同放棄。</a:t>
            </a:r>
            <a:endParaRPr lang="en-US" altLang="zh-TW" sz="18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8163" indent="0">
              <a:lnSpc>
                <a:spcPct val="16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例：若申請</a:t>
            </a:r>
            <a:r>
              <a:rPr lang="en-US" altLang="zh-TW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年度學海計畫，須在</a:t>
            </a:r>
            <a:r>
              <a:rPr lang="en-US" altLang="zh-TW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日前出國。</a:t>
            </a:r>
            <a:endParaRPr lang="en-US" altLang="zh-TW" sz="16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出國須滿</a:t>
            </a:r>
            <a:r>
              <a:rPr lang="zh-TW" altLang="en-US" sz="1800" b="1" dirty="0">
                <a:solidFill>
                  <a:srgbClr val="BA4E1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一學期（季）或一學年</a:t>
            </a: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，期程由</a:t>
            </a:r>
            <a:r>
              <a:rPr lang="zh-TW" altLang="en-US" sz="1800" b="1" dirty="0">
                <a:solidFill>
                  <a:srgbClr val="BA4E1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實際出國日起算</a:t>
            </a: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，若未滿一學期或一學年須繳回補助款項，學校依行政契約書請學生繳回。但若</a:t>
            </a:r>
            <a:r>
              <a:rPr lang="zh-TW" altLang="zh-TW" sz="1800" b="1" dirty="0">
                <a:solidFill>
                  <a:srgbClr val="BA4E1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發生重大天災或社會暴動</a:t>
            </a:r>
            <a:r>
              <a:rPr lang="zh-TW" altLang="zh-TW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得由薦送學校取得選送生同意後，附佐證資料，報部核可，提前終止、延後或取消選送計畫。</a:t>
            </a:r>
            <a:endParaRPr lang="en-US" altLang="zh-TW" sz="18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回國後</a:t>
            </a:r>
            <a:r>
              <a:rPr lang="zh-TW" altLang="en-US" sz="1800" b="1" dirty="0">
                <a:solidFill>
                  <a:srgbClr val="BA4E1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務必回原本的學校報到</a:t>
            </a: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8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回國後</a:t>
            </a:r>
            <a:r>
              <a:rPr lang="en-US" altLang="zh-TW" sz="1800" b="1" dirty="0">
                <a:solidFill>
                  <a:srgbClr val="BA4E1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800" b="1" dirty="0">
                <a:solidFill>
                  <a:srgbClr val="BA4E1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星期內</a:t>
            </a: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，須上傳問卷調查表及</a:t>
            </a:r>
            <a:r>
              <a:rPr lang="en-US" altLang="zh-TW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1000</a:t>
            </a: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字以內中文</a:t>
            </a:r>
            <a:r>
              <a:rPr lang="en-US" altLang="zh-TW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英文心得報告，亦可上傳經驗分享短片至學海計畫網站。</a:t>
            </a:r>
            <a:endParaRPr lang="en-US" altLang="zh-TW" sz="18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2562" indent="0">
              <a:lnSpc>
                <a:spcPct val="16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（每篇心得需有照片</a:t>
            </a:r>
            <a:r>
              <a:rPr lang="en-US" altLang="zh-TW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張以上，</a:t>
            </a:r>
            <a:r>
              <a:rPr lang="zh-TW" altLang="en-US" sz="1600" b="1" dirty="0">
                <a:solidFill>
                  <a:srgbClr val="BA4E1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短片</a:t>
            </a:r>
            <a:r>
              <a:rPr lang="en-US" altLang="zh-TW" sz="1600" b="1" dirty="0">
                <a:solidFill>
                  <a:srgbClr val="BA4E1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</a:t>
            </a:r>
            <a:r>
              <a:rPr lang="zh-TW" altLang="en-US" sz="1600" b="1" dirty="0">
                <a:solidFill>
                  <a:srgbClr val="BA4E1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分鐘以內</a:t>
            </a:r>
            <a:r>
              <a:rPr lang="en-US" altLang="zh-TW" sz="1600" b="1" dirty="0">
                <a:solidFill>
                  <a:srgbClr val="BA4E1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b="1" dirty="0">
                <a:solidFill>
                  <a:srgbClr val="BA4E1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不強制繳交</a:t>
            </a: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，請上傳至個人雲端或</a:t>
            </a:r>
            <a:r>
              <a:rPr lang="en-US" altLang="zh-TW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Youtube</a:t>
            </a: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再貼連結至心得內）</a:t>
            </a:r>
            <a:endParaRPr lang="en-US" altLang="zh-TW" sz="16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菱形 11"/>
          <p:cNvSpPr/>
          <p:nvPr/>
        </p:nvSpPr>
        <p:spPr>
          <a:xfrm>
            <a:off x="896112" y="2120356"/>
            <a:ext cx="420624" cy="420624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菱形 12"/>
          <p:cNvSpPr/>
          <p:nvPr/>
        </p:nvSpPr>
        <p:spPr>
          <a:xfrm>
            <a:off x="896112" y="2641575"/>
            <a:ext cx="420624" cy="420624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菱形 13"/>
          <p:cNvSpPr/>
          <p:nvPr/>
        </p:nvSpPr>
        <p:spPr>
          <a:xfrm>
            <a:off x="896112" y="3579764"/>
            <a:ext cx="420624" cy="420624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菱形 14"/>
          <p:cNvSpPr/>
          <p:nvPr/>
        </p:nvSpPr>
        <p:spPr>
          <a:xfrm>
            <a:off x="896112" y="4837649"/>
            <a:ext cx="420624" cy="420624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菱形 15"/>
          <p:cNvSpPr/>
          <p:nvPr/>
        </p:nvSpPr>
        <p:spPr>
          <a:xfrm>
            <a:off x="896112" y="5391922"/>
            <a:ext cx="420624" cy="420624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649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4133087"/>
            <a:ext cx="12192000" cy="27414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1418768" y="5617727"/>
            <a:ext cx="29963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https://www.facebook.com/ntustmoe</a:t>
            </a:r>
          </a:p>
        </p:txBody>
      </p:sp>
      <p:sp>
        <p:nvSpPr>
          <p:cNvPr id="3" name="矩形 2"/>
          <p:cNvSpPr/>
          <p:nvPr/>
        </p:nvSpPr>
        <p:spPr>
          <a:xfrm>
            <a:off x="7869763" y="5639588"/>
            <a:ext cx="26003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http://140.111.12.171/index.php</a:t>
            </a:r>
          </a:p>
        </p:txBody>
      </p:sp>
      <p:pic>
        <p:nvPicPr>
          <p:cNvPr id="15" name="圖片 1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354" y="1990861"/>
            <a:ext cx="2307163" cy="3291840"/>
          </a:xfrm>
          <a:prstGeom prst="rect">
            <a:avLst/>
          </a:prstGeom>
        </p:spPr>
      </p:pic>
      <p:pic>
        <p:nvPicPr>
          <p:cNvPr id="22" name="圖片 21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73835" y="1990861"/>
            <a:ext cx="2307163" cy="3291840"/>
          </a:xfrm>
          <a:prstGeom prst="rect">
            <a:avLst/>
          </a:prstGeom>
        </p:spPr>
      </p:pic>
      <p:grpSp>
        <p:nvGrpSpPr>
          <p:cNvPr id="39" name="群組 38"/>
          <p:cNvGrpSpPr/>
          <p:nvPr/>
        </p:nvGrpSpPr>
        <p:grpSpPr>
          <a:xfrm>
            <a:off x="2916936" y="263919"/>
            <a:ext cx="6253023" cy="1051346"/>
            <a:chOff x="2916936" y="244374"/>
            <a:chExt cx="6253023" cy="1051346"/>
          </a:xfrm>
        </p:grpSpPr>
        <p:sp>
          <p:nvSpPr>
            <p:cNvPr id="38" name="流程圖: 資料 37"/>
            <p:cNvSpPr/>
            <p:nvPr/>
          </p:nvSpPr>
          <p:spPr>
            <a:xfrm>
              <a:off x="2916936" y="244374"/>
              <a:ext cx="2795016" cy="1051346"/>
            </a:xfrm>
            <a:prstGeom prst="flowChartInputOutpu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流程圖: 資料 43"/>
            <p:cNvSpPr/>
            <p:nvPr/>
          </p:nvSpPr>
          <p:spPr>
            <a:xfrm>
              <a:off x="6374943" y="244374"/>
              <a:ext cx="2795016" cy="1051346"/>
            </a:xfrm>
            <a:prstGeom prst="flowChartInputOutpu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流程圖: 資料 44"/>
            <p:cNvSpPr/>
            <p:nvPr/>
          </p:nvSpPr>
          <p:spPr>
            <a:xfrm>
              <a:off x="4930938" y="244374"/>
              <a:ext cx="2795016" cy="1051346"/>
            </a:xfrm>
            <a:prstGeom prst="flowChartInputOutpu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5" name="文字方塊 34"/>
          <p:cNvSpPr txBox="1"/>
          <p:nvPr/>
        </p:nvSpPr>
        <p:spPr>
          <a:xfrm>
            <a:off x="3873622" y="327927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學海計畫連結</a:t>
            </a:r>
          </a:p>
        </p:txBody>
      </p:sp>
      <p:sp>
        <p:nvSpPr>
          <p:cNvPr id="36" name="矩形 35"/>
          <p:cNvSpPr/>
          <p:nvPr/>
        </p:nvSpPr>
        <p:spPr>
          <a:xfrm>
            <a:off x="2130470" y="5331811"/>
            <a:ext cx="15729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點圖片有連結</a:t>
            </a:r>
            <a:r>
              <a:rPr lang="en-US" altLang="zh-TW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endParaRPr lang="zh-TW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357182" y="5349906"/>
            <a:ext cx="16255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點圖片有連結</a:t>
            </a:r>
            <a:r>
              <a:rPr lang="en-US" altLang="zh-TW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endParaRPr lang="zh-TW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" name="圖片 13">
            <a:hlinkClick r:id="rId6"/>
            <a:extLst>
              <a:ext uri="{FF2B5EF4-FFF2-40B4-BE49-F238E27FC236}">
                <a16:creationId xmlns:a16="http://schemas.microsoft.com/office/drawing/2014/main" id="{0DECF08C-B5C6-45FE-86F6-67FC9183D1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418" y="1992314"/>
            <a:ext cx="2307163" cy="3288934"/>
          </a:xfrm>
          <a:prstGeom prst="rect">
            <a:avLst/>
          </a:prstGeom>
        </p:spPr>
      </p:pic>
      <p:sp>
        <p:nvSpPr>
          <p:cNvPr id="16" name="矩形 15">
            <a:extLst>
              <a:ext uri="{FF2B5EF4-FFF2-40B4-BE49-F238E27FC236}">
                <a16:creationId xmlns:a16="http://schemas.microsoft.com/office/drawing/2014/main" id="{8CD02982-1CF4-4244-B762-BFF8E2A71450}"/>
              </a:ext>
            </a:extLst>
          </p:cNvPr>
          <p:cNvSpPr/>
          <p:nvPr/>
        </p:nvSpPr>
        <p:spPr>
          <a:xfrm>
            <a:off x="5283222" y="5349906"/>
            <a:ext cx="16255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點圖片有連結</a:t>
            </a:r>
            <a:r>
              <a:rPr lang="en-US" altLang="zh-TW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endParaRPr lang="zh-TW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D02C848-EDA2-420B-93E2-5AE3FD12D8F9}"/>
              </a:ext>
            </a:extLst>
          </p:cNvPr>
          <p:cNvSpPr/>
          <p:nvPr/>
        </p:nvSpPr>
        <p:spPr>
          <a:xfrm>
            <a:off x="4262707" y="5643647"/>
            <a:ext cx="36665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https://www.instagram.com/studyabroadmoe/</a:t>
            </a:r>
            <a:endParaRPr lang="zh-TW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5372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996</Words>
  <Application>Microsoft Office PowerPoint</Application>
  <PresentationFormat>寬螢幕</PresentationFormat>
  <Paragraphs>102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許孟瑜</cp:lastModifiedBy>
  <cp:revision>286</cp:revision>
  <dcterms:created xsi:type="dcterms:W3CDTF">2017-11-29T08:48:09Z</dcterms:created>
  <dcterms:modified xsi:type="dcterms:W3CDTF">2023-02-08T05:52:12Z</dcterms:modified>
</cp:coreProperties>
</file>